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F2AB5-963E-44FE-B760-530E60981D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49EEA3-71D7-44CA-BB90-CB641C21CA44}">
      <dgm:prSet/>
      <dgm:spPr/>
      <dgm:t>
        <a:bodyPr/>
        <a:lstStyle/>
        <a:p>
          <a:r>
            <a:rPr lang="ru-RU" dirty="0"/>
            <a:t>Выберите Иркутский ГАУ, </a:t>
          </a:r>
          <a:br>
            <a:rPr lang="ru-RU" dirty="0"/>
          </a:br>
          <a:r>
            <a:rPr lang="ru-RU" dirty="0"/>
            <a:t>выберите программу и форму обучения, выберите направление подготовки (специальность) на Единой цифровой платформе в сфере занятости и трудовых отношений «Работа России» под свои требования </a:t>
          </a:r>
        </a:p>
      </dgm:t>
    </dgm:pt>
    <dgm:pt modelId="{57102019-6C6C-453E-A356-CFF250DF9B48}" type="parTrans" cxnId="{F4201027-3396-4D7D-A759-254728BD6667}">
      <dgm:prSet/>
      <dgm:spPr/>
      <dgm:t>
        <a:bodyPr/>
        <a:lstStyle/>
        <a:p>
          <a:endParaRPr lang="ru-RU"/>
        </a:p>
      </dgm:t>
    </dgm:pt>
    <dgm:pt modelId="{3C334A5B-79A6-4AFF-965D-3CCE663B0B35}" type="sibTrans" cxnId="{F4201027-3396-4D7D-A759-254728BD6667}">
      <dgm:prSet/>
      <dgm:spPr/>
      <dgm:t>
        <a:bodyPr/>
        <a:lstStyle/>
        <a:p>
          <a:endParaRPr lang="ru-RU"/>
        </a:p>
      </dgm:t>
    </dgm:pt>
    <dgm:pt modelId="{F512B238-8B80-4BD0-91D7-CB8D55B87509}">
      <dgm:prSet/>
      <dgm:spPr/>
      <dgm:t>
        <a:bodyPr/>
        <a:lstStyle/>
        <a:p>
          <a:r>
            <a:rPr lang="ru-RU" u="sng" dirty="0"/>
            <a:t>Создайте предложение по целевому обучению:</a:t>
          </a:r>
        </a:p>
        <a:p>
          <a:r>
            <a:rPr lang="ru-RU" dirty="0"/>
            <a:t>указать место работы, условия, </a:t>
          </a:r>
          <a:br>
            <a:rPr lang="ru-RU" dirty="0"/>
          </a:br>
          <a:r>
            <a:rPr lang="ru-RU" dirty="0"/>
            <a:t>меры материальной поддержки, дополнительные сведения, </a:t>
          </a:r>
          <a:br>
            <a:rPr lang="ru-RU" dirty="0"/>
          </a:br>
          <a:r>
            <a:rPr lang="ru-RU" dirty="0"/>
            <a:t>контакты </a:t>
          </a:r>
        </a:p>
      </dgm:t>
    </dgm:pt>
    <dgm:pt modelId="{FC70DF54-015C-44BF-BADF-A22856628B59}" type="parTrans" cxnId="{DAD84F81-A7EB-4206-A46A-78DAE03B6EB5}">
      <dgm:prSet/>
      <dgm:spPr/>
      <dgm:t>
        <a:bodyPr/>
        <a:lstStyle/>
        <a:p>
          <a:endParaRPr lang="ru-RU"/>
        </a:p>
      </dgm:t>
    </dgm:pt>
    <dgm:pt modelId="{F38E70B6-C44B-47B3-9665-5D87A774E9C8}" type="sibTrans" cxnId="{DAD84F81-A7EB-4206-A46A-78DAE03B6EB5}">
      <dgm:prSet/>
      <dgm:spPr/>
      <dgm:t>
        <a:bodyPr/>
        <a:lstStyle/>
        <a:p>
          <a:endParaRPr lang="ru-RU"/>
        </a:p>
      </dgm:t>
    </dgm:pt>
    <dgm:pt modelId="{9A99CCBE-4A35-4F5C-9A76-122A7E5F0C54}" type="pres">
      <dgm:prSet presAssocID="{6C0F2AB5-963E-44FE-B760-530E60981DBB}" presName="Name0" presStyleCnt="0">
        <dgm:presLayoutVars>
          <dgm:dir/>
          <dgm:resizeHandles val="exact"/>
        </dgm:presLayoutVars>
      </dgm:prSet>
      <dgm:spPr/>
    </dgm:pt>
    <dgm:pt modelId="{C800FD92-2F9C-498E-96DD-728C406A67A1}" type="pres">
      <dgm:prSet presAssocID="{1E49EEA3-71D7-44CA-BB90-CB641C21CA44}" presName="node" presStyleLbl="node1" presStyleIdx="0" presStyleCnt="2">
        <dgm:presLayoutVars>
          <dgm:bulletEnabled val="1"/>
        </dgm:presLayoutVars>
      </dgm:prSet>
      <dgm:spPr/>
    </dgm:pt>
    <dgm:pt modelId="{4C8E944D-CE5E-4695-AE83-97AD6E1FC177}" type="pres">
      <dgm:prSet presAssocID="{3C334A5B-79A6-4AFF-965D-3CCE663B0B35}" presName="sibTrans" presStyleLbl="sibTrans2D1" presStyleIdx="0" presStyleCnt="1"/>
      <dgm:spPr/>
    </dgm:pt>
    <dgm:pt modelId="{4CEA9559-224E-473A-94CD-E2218ACC5E64}" type="pres">
      <dgm:prSet presAssocID="{3C334A5B-79A6-4AFF-965D-3CCE663B0B35}" presName="connectorText" presStyleLbl="sibTrans2D1" presStyleIdx="0" presStyleCnt="1"/>
      <dgm:spPr/>
    </dgm:pt>
    <dgm:pt modelId="{1288B00B-6D94-4423-9AD6-CDDD32286ECF}" type="pres">
      <dgm:prSet presAssocID="{F512B238-8B80-4BD0-91D7-CB8D55B87509}" presName="node" presStyleLbl="node1" presStyleIdx="1" presStyleCnt="2">
        <dgm:presLayoutVars>
          <dgm:bulletEnabled val="1"/>
        </dgm:presLayoutVars>
      </dgm:prSet>
      <dgm:spPr/>
    </dgm:pt>
  </dgm:ptLst>
  <dgm:cxnLst>
    <dgm:cxn modelId="{F4201027-3396-4D7D-A759-254728BD6667}" srcId="{6C0F2AB5-963E-44FE-B760-530E60981DBB}" destId="{1E49EEA3-71D7-44CA-BB90-CB641C21CA44}" srcOrd="0" destOrd="0" parTransId="{57102019-6C6C-453E-A356-CFF250DF9B48}" sibTransId="{3C334A5B-79A6-4AFF-965D-3CCE663B0B35}"/>
    <dgm:cxn modelId="{23C6BE7A-E567-4F5B-922A-F3AD8F78DD99}" type="presOf" srcId="{3C334A5B-79A6-4AFF-965D-3CCE663B0B35}" destId="{4C8E944D-CE5E-4695-AE83-97AD6E1FC177}" srcOrd="0" destOrd="0" presId="urn:microsoft.com/office/officeart/2005/8/layout/process1"/>
    <dgm:cxn modelId="{DAD84F81-A7EB-4206-A46A-78DAE03B6EB5}" srcId="{6C0F2AB5-963E-44FE-B760-530E60981DBB}" destId="{F512B238-8B80-4BD0-91D7-CB8D55B87509}" srcOrd="1" destOrd="0" parTransId="{FC70DF54-015C-44BF-BADF-A22856628B59}" sibTransId="{F38E70B6-C44B-47B3-9665-5D87A774E9C8}"/>
    <dgm:cxn modelId="{894A3284-5C52-462F-BC0F-23917159098A}" type="presOf" srcId="{F512B238-8B80-4BD0-91D7-CB8D55B87509}" destId="{1288B00B-6D94-4423-9AD6-CDDD32286ECF}" srcOrd="0" destOrd="0" presId="urn:microsoft.com/office/officeart/2005/8/layout/process1"/>
    <dgm:cxn modelId="{1D61A094-2144-4444-9A13-058A8AB172E2}" type="presOf" srcId="{3C334A5B-79A6-4AFF-965D-3CCE663B0B35}" destId="{4CEA9559-224E-473A-94CD-E2218ACC5E64}" srcOrd="1" destOrd="0" presId="urn:microsoft.com/office/officeart/2005/8/layout/process1"/>
    <dgm:cxn modelId="{51DAFA9E-F2B4-4EC8-A68D-685E25DE931F}" type="presOf" srcId="{6C0F2AB5-963E-44FE-B760-530E60981DBB}" destId="{9A99CCBE-4A35-4F5C-9A76-122A7E5F0C54}" srcOrd="0" destOrd="0" presId="urn:microsoft.com/office/officeart/2005/8/layout/process1"/>
    <dgm:cxn modelId="{F15EACD6-E50F-419A-AF11-FFB48A8AD58E}" type="presOf" srcId="{1E49EEA3-71D7-44CA-BB90-CB641C21CA44}" destId="{C800FD92-2F9C-498E-96DD-728C406A67A1}" srcOrd="0" destOrd="0" presId="urn:microsoft.com/office/officeart/2005/8/layout/process1"/>
    <dgm:cxn modelId="{9AFB9F98-54C4-4FF7-AC9F-59C1EE52D78E}" type="presParOf" srcId="{9A99CCBE-4A35-4F5C-9A76-122A7E5F0C54}" destId="{C800FD92-2F9C-498E-96DD-728C406A67A1}" srcOrd="0" destOrd="0" presId="urn:microsoft.com/office/officeart/2005/8/layout/process1"/>
    <dgm:cxn modelId="{EC702EA6-FF00-417A-B0F6-9E5D44F5E7B7}" type="presParOf" srcId="{9A99CCBE-4A35-4F5C-9A76-122A7E5F0C54}" destId="{4C8E944D-CE5E-4695-AE83-97AD6E1FC177}" srcOrd="1" destOrd="0" presId="urn:microsoft.com/office/officeart/2005/8/layout/process1"/>
    <dgm:cxn modelId="{7B5C363C-46B8-4C6E-A4D1-2C4586552156}" type="presParOf" srcId="{4C8E944D-CE5E-4695-AE83-97AD6E1FC177}" destId="{4CEA9559-224E-473A-94CD-E2218ACC5E64}" srcOrd="0" destOrd="0" presId="urn:microsoft.com/office/officeart/2005/8/layout/process1"/>
    <dgm:cxn modelId="{F07A5BF5-570E-45CE-BBAB-75F1BFBDFC53}" type="presParOf" srcId="{9A99CCBE-4A35-4F5C-9A76-122A7E5F0C54}" destId="{1288B00B-6D94-4423-9AD6-CDDD32286E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0FD92-2F9C-498E-96DD-728C406A67A1}">
      <dsp:nvSpPr>
        <dsp:cNvPr id="0" name=""/>
        <dsp:cNvSpPr/>
      </dsp:nvSpPr>
      <dsp:spPr>
        <a:xfrm>
          <a:off x="2053" y="843123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Выберите Иркутский ГАУ, </a:t>
          </a:r>
          <a:br>
            <a:rPr lang="ru-RU" sz="2000" kern="1200" dirty="0"/>
          </a:br>
          <a:r>
            <a:rPr lang="ru-RU" sz="2000" kern="1200" dirty="0"/>
            <a:t>выберите программу и форму обучения, выберите направление подготовки (специальность) на Единой цифровой платформе в сфере занятости и трудовых отношений «Работа России» под свои требования </a:t>
          </a:r>
        </a:p>
      </dsp:txBody>
      <dsp:txXfrm>
        <a:off x="79021" y="920091"/>
        <a:ext cx="4225852" cy="2473937"/>
      </dsp:txXfrm>
    </dsp:sp>
    <dsp:sp modelId="{4C8E944D-CE5E-4695-AE83-97AD6E1FC177}">
      <dsp:nvSpPr>
        <dsp:cNvPr id="0" name=""/>
        <dsp:cNvSpPr/>
      </dsp:nvSpPr>
      <dsp:spPr>
        <a:xfrm>
          <a:off x="4819821" y="1613966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4819821" y="1831203"/>
        <a:ext cx="649961" cy="651713"/>
      </dsp:txXfrm>
    </dsp:sp>
    <dsp:sp modelId="{1288B00B-6D94-4423-9AD6-CDDD32286ECF}">
      <dsp:nvSpPr>
        <dsp:cNvPr id="0" name=""/>
        <dsp:cNvSpPr/>
      </dsp:nvSpPr>
      <dsp:spPr>
        <a:xfrm>
          <a:off x="6133757" y="843123"/>
          <a:ext cx="4379788" cy="2627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/>
            <a:t>Создайте предложение по целевому обучению: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указать место работы, условия, </a:t>
          </a:r>
          <a:br>
            <a:rPr lang="ru-RU" sz="2000" kern="1200" dirty="0"/>
          </a:br>
          <a:r>
            <a:rPr lang="ru-RU" sz="2000" kern="1200" dirty="0"/>
            <a:t>меры материальной поддержки, дополнительные сведения, </a:t>
          </a:r>
          <a:br>
            <a:rPr lang="ru-RU" sz="2000" kern="1200" dirty="0"/>
          </a:br>
          <a:r>
            <a:rPr lang="ru-RU" sz="2000" kern="1200" dirty="0"/>
            <a:t>контакты </a:t>
          </a:r>
        </a:p>
      </dsp:txBody>
      <dsp:txXfrm>
        <a:off x="6210725" y="920091"/>
        <a:ext cx="4225852" cy="247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F6603-ED37-4EFC-A315-644AD6544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50A8AB-C858-443A-8615-0D3793877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41493-7D45-4ABB-9DD8-AD235D55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79853-3D64-4893-BB62-6F5ECE28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E6AB6-0406-4BDB-BEEB-FB6FF5E6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0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A4A7-E9BB-438E-949D-8D736D4D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81D45-1CCE-408A-A074-A0DBD7191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9C8E5-575B-41B8-AAC1-AC07C6E1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D401DD-4631-47CF-839C-AAA9E229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118E47-BC0E-44F5-AED8-3B57E34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77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1781C-FF6C-4264-95F9-865FBCFAD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D3E275-E6CC-4722-89E1-10817A4D3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10CF2-68AA-4435-9AA7-E9EDF914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4006A-AB39-4F58-AD32-176BEDEF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FB8AB-B6DE-4EC3-A24F-16B62950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9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BD714-3338-437A-B71F-C5D22484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B5BD3-B60E-4187-B63E-FC7B946F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EF16A7-459C-42E2-B5F2-A5FA42FD1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93D61-4727-4E9A-AEFF-14E170DD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30BDC-DA84-45F2-994F-D21C0A1E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8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53431-19B0-4445-9DC9-C604EFCD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3BB00B-E2E8-4562-BD85-AC4D0115C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C94AF-339A-4EC4-8FF2-EA02A785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8E500C-6691-41D5-9D8E-7BA27F63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55473-A679-4497-AA33-488CA2A2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4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AB479-E7F5-422C-B593-855F9A7D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8029FF-8A78-490B-8317-A9D527BE9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B57C99-AE0D-4168-8A28-239486044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62478-3F59-41B0-8581-FD038AA2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AC9949-5A03-4D06-8A58-0373CC3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6DE0E1-3420-4C23-9F75-ABCD36DE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2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9A1D1-2449-437B-A93E-1F1054E1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1CE0A4-00EF-469A-9236-355F1ED12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D97799-EA7A-4047-A876-3BD47D2A0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0ABB55-7A64-443F-9277-055998280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49F26A-9571-4385-9E46-1D0F5D05E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9E0B51-8AF0-4956-8A56-C4E48D89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299165-FA2C-47C2-A28C-DF8B81F1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C2067F-8DFA-4F07-A639-1242A688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9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25033-538A-4D1C-ABD4-672B10FE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377161-BA37-49AF-8115-BFCF6AE02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1FF2E5-9DA8-47D2-95E0-88D219BA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99E868-3554-42C6-8A98-B9824D12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7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265EBC-32B6-4DAA-8882-DE3627BF8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0A7F33-0197-4901-A8F9-C0D4F5C5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F1868D-6749-41EA-AC91-5E0A9DEF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A2CB-B3EB-4A3B-A299-89C61D10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15232-7C19-4EEB-A011-08DF6830A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4D8479-00CF-4E51-9705-E2706E931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3CC567-C996-4272-ABDC-10FB34F5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208319-13CF-4365-8288-4728CF86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97A2A-E8F0-4F21-84C1-CD2CA5FD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4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366A6-7FAE-4DAC-BBD9-58D4C7234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B19E0D-9125-4C63-8C2C-95AF2A9F0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816471-59A4-4694-A7CD-037EE3510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AE7371-F100-4ADE-9D0C-A4F3B99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702F29-9196-459E-A391-3417F269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79B166-9FD7-4A4C-9445-6CA92F63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9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4B89B-11F7-47A6-AEEB-780C0135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A81F4-72CB-4B7A-AA8C-8F56A76D4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5C406-7953-4F1A-8D55-A2DEADAE0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5D79-503D-4BFA-B957-6D0B1DE341FE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145B7-7CA2-4CD7-A00F-1FFAD2E2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B6A35-4FF2-4A15-A195-643EC8628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F64B-B681-43B0-9B9E-996A1D3FE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1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trudvse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C38A4-46CB-4C19-B7A9-164B80CAA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378" y="914400"/>
            <a:ext cx="9324622" cy="2856089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ЦЕЛЕВОЕ ОБУЧЕНИЕ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52276-B9E7-4F0B-9192-A339D89C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779" y="4400300"/>
            <a:ext cx="2335619" cy="16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0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>
            <a:extLst>
              <a:ext uri="{FF2B5EF4-FFF2-40B4-BE49-F238E27FC236}">
                <a16:creationId xmlns:a16="http://schemas.microsoft.com/office/drawing/2014/main" id="{1BFED692-FA06-470C-9510-15BFA6BACD63}"/>
              </a:ext>
            </a:extLst>
          </p:cNvPr>
          <p:cNvGrpSpPr>
            <a:grpSpLocks/>
          </p:cNvGrpSpPr>
          <p:nvPr/>
        </p:nvGrpSpPr>
        <p:grpSpPr>
          <a:xfrm>
            <a:off x="138252" y="227334"/>
            <a:ext cx="6815704" cy="4599588"/>
            <a:chOff x="0" y="11429"/>
            <a:chExt cx="5452110" cy="3958590"/>
          </a:xfrm>
        </p:grpSpPr>
        <p:pic>
          <p:nvPicPr>
            <p:cNvPr id="5" name="Image 37">
              <a:extLst>
                <a:ext uri="{FF2B5EF4-FFF2-40B4-BE49-F238E27FC236}">
                  <a16:creationId xmlns:a16="http://schemas.microsoft.com/office/drawing/2014/main" id="{9BA4AB72-8B69-4D27-96F2-1A697457205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990" y="14379"/>
              <a:ext cx="5151120" cy="3955640"/>
            </a:xfrm>
            <a:prstGeom prst="rect">
              <a:avLst/>
            </a:prstGeom>
          </p:spPr>
        </p:pic>
        <p:sp>
          <p:nvSpPr>
            <p:cNvPr id="6" name="Graphic 38">
              <a:extLst>
                <a:ext uri="{FF2B5EF4-FFF2-40B4-BE49-F238E27FC236}">
                  <a16:creationId xmlns:a16="http://schemas.microsoft.com/office/drawing/2014/main" id="{C1BE8910-2105-4386-97A9-1F722001D2EC}"/>
                </a:ext>
              </a:extLst>
            </p:cNvPr>
            <p:cNvSpPr/>
            <p:nvPr/>
          </p:nvSpPr>
          <p:spPr>
            <a:xfrm>
              <a:off x="0" y="198120"/>
              <a:ext cx="515620" cy="114300"/>
            </a:xfrm>
            <a:custGeom>
              <a:avLst/>
              <a:gdLst/>
              <a:ahLst/>
              <a:cxnLst/>
              <a:rect l="l" t="t" r="r" b="b"/>
              <a:pathLst>
                <a:path w="515620" h="114300">
                  <a:moveTo>
                    <a:pt x="401053" y="0"/>
                  </a:moveTo>
                  <a:lnTo>
                    <a:pt x="401053" y="114300"/>
                  </a:lnTo>
                  <a:lnTo>
                    <a:pt x="477253" y="76200"/>
                  </a:lnTo>
                  <a:lnTo>
                    <a:pt x="420103" y="76200"/>
                  </a:lnTo>
                  <a:lnTo>
                    <a:pt x="420103" y="38100"/>
                  </a:lnTo>
                  <a:lnTo>
                    <a:pt x="477253" y="38100"/>
                  </a:lnTo>
                  <a:lnTo>
                    <a:pt x="401053" y="0"/>
                  </a:lnTo>
                  <a:close/>
                </a:path>
                <a:path w="515620" h="114300">
                  <a:moveTo>
                    <a:pt x="401053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01053" y="76200"/>
                  </a:lnTo>
                  <a:lnTo>
                    <a:pt x="401053" y="38100"/>
                  </a:lnTo>
                  <a:close/>
                </a:path>
                <a:path w="515620" h="114300">
                  <a:moveTo>
                    <a:pt x="477253" y="38100"/>
                  </a:moveTo>
                  <a:lnTo>
                    <a:pt x="420103" y="38100"/>
                  </a:lnTo>
                  <a:lnTo>
                    <a:pt x="420103" y="76200"/>
                  </a:lnTo>
                  <a:lnTo>
                    <a:pt x="477253" y="76200"/>
                  </a:lnTo>
                  <a:lnTo>
                    <a:pt x="515353" y="57150"/>
                  </a:lnTo>
                  <a:lnTo>
                    <a:pt x="477253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raphic 39">
              <a:extLst>
                <a:ext uri="{FF2B5EF4-FFF2-40B4-BE49-F238E27FC236}">
                  <a16:creationId xmlns:a16="http://schemas.microsoft.com/office/drawing/2014/main" id="{908B578F-072C-4071-BB16-DA466BDB4372}"/>
                </a:ext>
              </a:extLst>
            </p:cNvPr>
            <p:cNvSpPr/>
            <p:nvPr/>
          </p:nvSpPr>
          <p:spPr>
            <a:xfrm>
              <a:off x="510540" y="11429"/>
              <a:ext cx="731520" cy="243840"/>
            </a:xfrm>
            <a:custGeom>
              <a:avLst/>
              <a:gdLst/>
              <a:ahLst/>
              <a:cxnLst/>
              <a:rect l="l" t="t" r="r" b="b"/>
              <a:pathLst>
                <a:path w="731520" h="243840">
                  <a:moveTo>
                    <a:pt x="0" y="243839"/>
                  </a:moveTo>
                  <a:lnTo>
                    <a:pt x="731519" y="243839"/>
                  </a:lnTo>
                  <a:lnTo>
                    <a:pt x="731519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</a:pathLst>
            </a:custGeom>
            <a:ln w="22860">
              <a:solidFill>
                <a:srgbClr val="FF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F6029A-A28D-4494-B2EF-FED0C27D6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732" y="672284"/>
            <a:ext cx="5382016" cy="48542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516F52-7B21-434A-9FD7-81BCD0819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52" y="5294489"/>
            <a:ext cx="4603082" cy="124177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E843AD-3732-4A9D-B205-F22F07ACBC46}"/>
              </a:ext>
            </a:extLst>
          </p:cNvPr>
          <p:cNvSpPr/>
          <p:nvPr/>
        </p:nvSpPr>
        <p:spPr>
          <a:xfrm>
            <a:off x="4074288" y="5526506"/>
            <a:ext cx="5054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285"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       3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Далее нажимаем «ВСЕ ФИЛЬТРЫ»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FB58ED-467D-4784-B8FB-DAFEB258F611}"/>
              </a:ext>
            </a:extLst>
          </p:cNvPr>
          <p:cNvSpPr/>
          <p:nvPr/>
        </p:nvSpPr>
        <p:spPr>
          <a:xfrm>
            <a:off x="5915376" y="4922143"/>
            <a:ext cx="699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1285"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       2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9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7C55688-87E1-4FD0-8C52-AF1BE3BD8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221" y="333492"/>
            <a:ext cx="7581418" cy="39135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FC7981-4438-4BCA-9EB1-498F2114BC16}"/>
              </a:ext>
            </a:extLst>
          </p:cNvPr>
          <p:cNvSpPr/>
          <p:nvPr/>
        </p:nvSpPr>
        <p:spPr>
          <a:xfrm>
            <a:off x="361245" y="618697"/>
            <a:ext cx="330264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/>
          </a:p>
          <a:p>
            <a:endParaRPr lang="ru-RU" sz="1400" b="1" dirty="0"/>
          </a:p>
          <a:p>
            <a:pPr algn="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Вносим по коду направление подготовки:</a:t>
            </a:r>
          </a:p>
          <a:p>
            <a:pPr algn="r"/>
            <a:r>
              <a:rPr lang="ru-RU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35.03.06 </a:t>
            </a:r>
            <a:r>
              <a:rPr lang="ru-RU" sz="14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Агроинженерия</a:t>
            </a:r>
            <a:r>
              <a:rPr lang="ru-RU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r"/>
            <a:r>
              <a:rPr lang="ru-RU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35.03.04 -Агрономия</a:t>
            </a:r>
          </a:p>
          <a:p>
            <a:pPr algn="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Находим через Общероссийский классификатор специальностей по образованию (ОКСО)</a:t>
            </a:r>
          </a:p>
          <a:p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Выбираем регион обучения </a:t>
            </a:r>
          </a:p>
          <a:p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  Уровень образования (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бакалавриат,        специалитет, магистратура)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    Выбираем вид места – Целевая квота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8EEDF1-AC77-4665-BC57-6B0336F2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743" y="4465761"/>
            <a:ext cx="6718374" cy="21947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A6AB2B-442A-4CF2-8149-08CDB8536E6D}"/>
              </a:ext>
            </a:extLst>
          </p:cNvPr>
          <p:cNvSpPr/>
          <p:nvPr/>
        </p:nvSpPr>
        <p:spPr>
          <a:xfrm>
            <a:off x="10968652" y="2528242"/>
            <a:ext cx="1391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</a:rPr>
              <a:t>Выбираем</a:t>
            </a:r>
            <a:r>
              <a:rPr lang="ru-RU" sz="1600" b="1" spc="-105" dirty="0">
                <a:latin typeface="Calibri" panose="020F0502020204030204" pitchFamily="34" charset="0"/>
                <a:ea typeface="Calibri" panose="020F0502020204030204" pitchFamily="34" charset="0"/>
              </a:rPr>
              <a:t>        </a:t>
            </a:r>
          </a:p>
          <a:p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</a:rPr>
              <a:t>форму </a:t>
            </a:r>
          </a:p>
          <a:p>
            <a:r>
              <a:rPr lang="ru-RU" sz="1600" b="1" spc="-10" dirty="0">
                <a:latin typeface="Calibri" panose="020F0502020204030204" pitchFamily="34" charset="0"/>
                <a:ea typeface="Calibri" panose="020F0502020204030204" pitchFamily="34" charset="0"/>
              </a:rPr>
              <a:t>обучения</a:t>
            </a:r>
            <a:endParaRPr lang="ru-RU" sz="16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7CBC95-F01C-4B13-A08C-305629585E6C}"/>
              </a:ext>
            </a:extLst>
          </p:cNvPr>
          <p:cNvSpPr/>
          <p:nvPr/>
        </p:nvSpPr>
        <p:spPr>
          <a:xfrm>
            <a:off x="9975431" y="4824256"/>
            <a:ext cx="2216569" cy="358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80"/>
              </a:lnSpc>
              <a:spcBef>
                <a:spcPts val="140"/>
              </a:spcBef>
              <a:spcAft>
                <a:spcPts val="0"/>
              </a:spcAft>
            </a:pPr>
            <a:r>
              <a:rPr lang="ru-RU" sz="1600" b="1" spc="-10" dirty="0">
                <a:latin typeface="Calibri" panose="020F0502020204030204" pitchFamily="34" charset="0"/>
                <a:ea typeface="Calibri" panose="020F0502020204030204" pitchFamily="34" charset="0"/>
              </a:rPr>
              <a:t>Создаем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600" b="1" spc="-10" dirty="0">
                <a:latin typeface="Calibri" panose="020F0502020204030204" pitchFamily="34" charset="0"/>
                <a:ea typeface="Calibri" panose="020F0502020204030204" pitchFamily="34" charset="0"/>
              </a:rPr>
              <a:t>предложение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CF2D09-B8BC-47F6-B1C9-BB3BEC2D46AD}"/>
              </a:ext>
            </a:extLst>
          </p:cNvPr>
          <p:cNvSpPr/>
          <p:nvPr/>
        </p:nvSpPr>
        <p:spPr>
          <a:xfrm>
            <a:off x="147484" y="5113975"/>
            <a:ext cx="3937819" cy="89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algn="r">
              <a:lnSpc>
                <a:spcPct val="9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Среди</a:t>
            </a:r>
            <a:r>
              <a:rPr lang="ru-RU" b="1" spc="-10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предложенных учебных </a:t>
            </a:r>
          </a:p>
          <a:p>
            <a:pPr marL="282575" algn="r">
              <a:lnSpc>
                <a:spcPct val="97000"/>
              </a:lnSpc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</a:rPr>
              <a:t>заведений выбираем необходимое</a:t>
            </a:r>
            <a:r>
              <a:rPr lang="ru-RU" b="1" spc="-5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1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1374A8-5F5E-4DF4-B163-A5C1146E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151238"/>
            <a:ext cx="11785600" cy="652209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006574-803F-4FBB-A73F-7A152E314689}"/>
              </a:ext>
            </a:extLst>
          </p:cNvPr>
          <p:cNvSpPr/>
          <p:nvPr/>
        </p:nvSpPr>
        <p:spPr>
          <a:xfrm>
            <a:off x="4688563" y="6488668"/>
            <a:ext cx="2525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600" dirty="0"/>
              <a:t>4. И подтверждаем выбор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2A3CB7-F583-4A42-B582-267F260AF782}"/>
              </a:ext>
            </a:extLst>
          </p:cNvPr>
          <p:cNvSpPr/>
          <p:nvPr/>
        </p:nvSpPr>
        <p:spPr>
          <a:xfrm>
            <a:off x="4249425" y="4463534"/>
            <a:ext cx="2654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3. Далее заполняем поля</a:t>
            </a:r>
          </a:p>
        </p:txBody>
      </p:sp>
    </p:spTree>
    <p:extLst>
      <p:ext uri="{BB962C8B-B14F-4D97-AF65-F5344CB8AC3E}">
        <p14:creationId xmlns:p14="http://schemas.microsoft.com/office/powerpoint/2010/main" val="165809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A7C622-2812-435E-AC76-50992992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98" y="307344"/>
            <a:ext cx="5742930" cy="64013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FDBEDC-C104-4C9E-9E51-C26877F5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4756" y="5658916"/>
            <a:ext cx="12192000" cy="8007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9128D3-9B5E-447B-80A9-F77B1CA8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732" y="816956"/>
            <a:ext cx="4895512" cy="38895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E6F4E5-CABF-411D-80F8-31FF34607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119" y="4831038"/>
            <a:ext cx="12192000" cy="57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1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DBE35-5866-411D-99FB-19DEC0729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237467"/>
            <a:ext cx="11754107" cy="63830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7032F7-13F8-4073-9C14-7549BC57C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99816"/>
            <a:ext cx="12192000" cy="4341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9AB397-6140-49EA-AEF3-2DB261AC1DC6}"/>
              </a:ext>
            </a:extLst>
          </p:cNvPr>
          <p:cNvSpPr/>
          <p:nvPr/>
        </p:nvSpPr>
        <p:spPr>
          <a:xfrm>
            <a:off x="7001842" y="57876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 нажимаем «Далее»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51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A079B5-B04B-4FDE-B036-0E75BC7F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644" y="243564"/>
            <a:ext cx="7947378" cy="63708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690C08-8FA6-4700-ABC6-9BF326FAC1B0}"/>
              </a:ext>
            </a:extLst>
          </p:cNvPr>
          <p:cNvSpPr/>
          <p:nvPr/>
        </p:nvSpPr>
        <p:spPr>
          <a:xfrm>
            <a:off x="101599" y="58829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Проверяем правильность заполнения полей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и переходим «Далее»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F7A727-3F6D-4318-9F1D-827256982847}"/>
              </a:ext>
            </a:extLst>
          </p:cNvPr>
          <p:cNvSpPr/>
          <p:nvPr/>
        </p:nvSpPr>
        <p:spPr>
          <a:xfrm>
            <a:off x="218768" y="129937"/>
            <a:ext cx="1123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ШАГ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50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3">
            <a:extLst>
              <a:ext uri="{FF2B5EF4-FFF2-40B4-BE49-F238E27FC236}">
                <a16:creationId xmlns:a16="http://schemas.microsoft.com/office/drawing/2014/main" id="{13224B72-10BE-48DC-84A2-E676243E2C74}"/>
              </a:ext>
            </a:extLst>
          </p:cNvPr>
          <p:cNvGrpSpPr>
            <a:grpSpLocks/>
          </p:cNvGrpSpPr>
          <p:nvPr/>
        </p:nvGrpSpPr>
        <p:grpSpPr>
          <a:xfrm>
            <a:off x="583883" y="356552"/>
            <a:ext cx="11024234" cy="6144895"/>
            <a:chOff x="0" y="83819"/>
            <a:chExt cx="11574780" cy="6416040"/>
          </a:xfrm>
        </p:grpSpPr>
        <p:pic>
          <p:nvPicPr>
            <p:cNvPr id="5" name="Image 84">
              <a:extLst>
                <a:ext uri="{FF2B5EF4-FFF2-40B4-BE49-F238E27FC236}">
                  <a16:creationId xmlns:a16="http://schemas.microsoft.com/office/drawing/2014/main" id="{D4C18229-B5F8-4D2D-86DF-C8ABE11F4E3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819"/>
              <a:ext cx="5943600" cy="3002279"/>
            </a:xfrm>
            <a:prstGeom prst="rect">
              <a:avLst/>
            </a:prstGeom>
          </p:spPr>
        </p:pic>
        <p:pic>
          <p:nvPicPr>
            <p:cNvPr id="6" name="Image 85">
              <a:extLst>
                <a:ext uri="{FF2B5EF4-FFF2-40B4-BE49-F238E27FC236}">
                  <a16:creationId xmlns:a16="http://schemas.microsoft.com/office/drawing/2014/main" id="{5F02CC28-9EDB-4517-B172-8EF1B78DED5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6100" y="83819"/>
              <a:ext cx="4678680" cy="6416040"/>
            </a:xfrm>
            <a:prstGeom prst="rect">
              <a:avLst/>
            </a:prstGeom>
          </p:spPr>
        </p:pic>
        <p:sp>
          <p:nvSpPr>
            <p:cNvPr id="7" name="Graphic 86">
              <a:extLst>
                <a:ext uri="{FF2B5EF4-FFF2-40B4-BE49-F238E27FC236}">
                  <a16:creationId xmlns:a16="http://schemas.microsoft.com/office/drawing/2014/main" id="{19F3FD35-4AE6-4E0F-A77A-6AA23FCFEE55}"/>
                </a:ext>
              </a:extLst>
            </p:cNvPr>
            <p:cNvSpPr/>
            <p:nvPr/>
          </p:nvSpPr>
          <p:spPr>
            <a:xfrm>
              <a:off x="5849874" y="1893569"/>
              <a:ext cx="1377950" cy="2980055"/>
            </a:xfrm>
            <a:custGeom>
              <a:avLst/>
              <a:gdLst/>
              <a:ahLst/>
              <a:cxnLst/>
              <a:rect l="l" t="t" r="r" b="b"/>
              <a:pathLst>
                <a:path w="1377950" h="2980055">
                  <a:moveTo>
                    <a:pt x="1367663" y="2923159"/>
                  </a:moveTo>
                  <a:lnTo>
                    <a:pt x="1253617" y="2865628"/>
                  </a:lnTo>
                  <a:lnTo>
                    <a:pt x="1253477" y="2903791"/>
                  </a:lnTo>
                  <a:lnTo>
                    <a:pt x="97663" y="2899410"/>
                  </a:lnTo>
                  <a:lnTo>
                    <a:pt x="97409" y="2937510"/>
                  </a:lnTo>
                  <a:lnTo>
                    <a:pt x="1253350" y="2941891"/>
                  </a:lnTo>
                  <a:lnTo>
                    <a:pt x="1253236" y="2979928"/>
                  </a:lnTo>
                  <a:lnTo>
                    <a:pt x="1329766" y="2941955"/>
                  </a:lnTo>
                  <a:lnTo>
                    <a:pt x="1367663" y="2923159"/>
                  </a:lnTo>
                  <a:close/>
                </a:path>
                <a:path w="1377950" h="2980055">
                  <a:moveTo>
                    <a:pt x="1377696" y="0"/>
                  </a:moveTo>
                  <a:lnTo>
                    <a:pt x="1257046" y="42037"/>
                  </a:lnTo>
                  <a:lnTo>
                    <a:pt x="1284389" y="68668"/>
                  </a:lnTo>
                  <a:lnTo>
                    <a:pt x="0" y="1389380"/>
                  </a:lnTo>
                  <a:lnTo>
                    <a:pt x="27432" y="1415923"/>
                  </a:lnTo>
                  <a:lnTo>
                    <a:pt x="1311668" y="95237"/>
                  </a:lnTo>
                  <a:lnTo>
                    <a:pt x="1338961" y="121793"/>
                  </a:lnTo>
                  <a:lnTo>
                    <a:pt x="1360195" y="54991"/>
                  </a:lnTo>
                  <a:lnTo>
                    <a:pt x="13776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raphic 89">
              <a:extLst>
                <a:ext uri="{FF2B5EF4-FFF2-40B4-BE49-F238E27FC236}">
                  <a16:creationId xmlns:a16="http://schemas.microsoft.com/office/drawing/2014/main" id="{BAE1E90A-DDA2-4208-BB02-5252B86FFD6C}"/>
                </a:ext>
              </a:extLst>
            </p:cNvPr>
            <p:cNvSpPr/>
            <p:nvPr/>
          </p:nvSpPr>
          <p:spPr>
            <a:xfrm>
              <a:off x="377190" y="2701289"/>
              <a:ext cx="413384" cy="400685"/>
            </a:xfrm>
            <a:custGeom>
              <a:avLst/>
              <a:gdLst/>
              <a:ahLst/>
              <a:cxnLst/>
              <a:rect l="l" t="t" r="r" b="b"/>
              <a:pathLst>
                <a:path w="413384" h="400685">
                  <a:moveTo>
                    <a:pt x="95462" y="65711"/>
                  </a:moveTo>
                  <a:lnTo>
                    <a:pt x="68962" y="93126"/>
                  </a:lnTo>
                  <a:lnTo>
                    <a:pt x="386841" y="400304"/>
                  </a:lnTo>
                  <a:lnTo>
                    <a:pt x="413384" y="372872"/>
                  </a:lnTo>
                  <a:lnTo>
                    <a:pt x="95462" y="65711"/>
                  </a:lnTo>
                  <a:close/>
                </a:path>
                <a:path w="413384" h="400685">
                  <a:moveTo>
                    <a:pt x="0" y="0"/>
                  </a:moveTo>
                  <a:lnTo>
                    <a:pt x="42481" y="120523"/>
                  </a:lnTo>
                  <a:lnTo>
                    <a:pt x="68962" y="93126"/>
                  </a:lnTo>
                  <a:lnTo>
                    <a:pt x="55257" y="79883"/>
                  </a:lnTo>
                  <a:lnTo>
                    <a:pt x="81737" y="52450"/>
                  </a:lnTo>
                  <a:lnTo>
                    <a:pt x="108280" y="52450"/>
                  </a:lnTo>
                  <a:lnTo>
                    <a:pt x="121907" y="38354"/>
                  </a:lnTo>
                  <a:lnTo>
                    <a:pt x="0" y="0"/>
                  </a:lnTo>
                  <a:close/>
                </a:path>
                <a:path w="413384" h="400685">
                  <a:moveTo>
                    <a:pt x="81737" y="52450"/>
                  </a:moveTo>
                  <a:lnTo>
                    <a:pt x="55257" y="79883"/>
                  </a:lnTo>
                  <a:lnTo>
                    <a:pt x="68962" y="93126"/>
                  </a:lnTo>
                  <a:lnTo>
                    <a:pt x="95462" y="65711"/>
                  </a:lnTo>
                  <a:lnTo>
                    <a:pt x="81737" y="52450"/>
                  </a:lnTo>
                  <a:close/>
                </a:path>
                <a:path w="413384" h="400685">
                  <a:moveTo>
                    <a:pt x="108280" y="52450"/>
                  </a:moveTo>
                  <a:lnTo>
                    <a:pt x="81737" y="52450"/>
                  </a:lnTo>
                  <a:lnTo>
                    <a:pt x="95462" y="65711"/>
                  </a:lnTo>
                  <a:lnTo>
                    <a:pt x="108280" y="524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64A065-C571-4C0C-8A49-E106D4E30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10" y="3832811"/>
            <a:ext cx="2859272" cy="69500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9928D1-F4E0-4A21-B53C-94E63C8933F7}"/>
              </a:ext>
            </a:extLst>
          </p:cNvPr>
          <p:cNvSpPr/>
          <p:nvPr/>
        </p:nvSpPr>
        <p:spPr>
          <a:xfrm>
            <a:off x="-925690" y="3322543"/>
            <a:ext cx="6096000" cy="5102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52830">
              <a:lnSpc>
                <a:spcPct val="97000"/>
              </a:lnSpc>
              <a:spcBef>
                <a:spcPts val="170"/>
              </a:spcBef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</a:rPr>
              <a:t>При наличии требований выбираем необходимое, при отсутствии</a:t>
            </a:r>
            <a:r>
              <a:rPr lang="ru-RU" sz="1400" spc="-17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</a:rPr>
              <a:t>пропускаем и нажимаем «Далее»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EAD040-089B-4B47-8ED6-5A4663854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398" y="3485309"/>
            <a:ext cx="2499577" cy="69500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499E5F8-9117-4BA2-87CE-F1FA6C171C41}"/>
              </a:ext>
            </a:extLst>
          </p:cNvPr>
          <p:cNvSpPr/>
          <p:nvPr/>
        </p:nvSpPr>
        <p:spPr>
          <a:xfrm>
            <a:off x="4608145" y="4081469"/>
            <a:ext cx="2588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Выбираем место</a:t>
            </a: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дальнейшего трудоустройства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0F6138B-B91E-4C63-9800-5F0853CD63BB}"/>
              </a:ext>
            </a:extLst>
          </p:cNvPr>
          <p:cNvSpPr/>
          <p:nvPr/>
        </p:nvSpPr>
        <p:spPr>
          <a:xfrm>
            <a:off x="4103975" y="47524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Выбираем вид</a:t>
            </a:r>
          </a:p>
          <a:p>
            <a:r>
              <a:rPr lang="ru-RU" dirty="0"/>
              <a:t>экономической деятельности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2B7639-D70B-44DB-A019-A2D7213243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2" y="39912"/>
            <a:ext cx="12192000" cy="33768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8F6055-301D-4162-AFF6-2CD459E77974}"/>
              </a:ext>
            </a:extLst>
          </p:cNvPr>
          <p:cNvSpPr/>
          <p:nvPr/>
        </p:nvSpPr>
        <p:spPr>
          <a:xfrm>
            <a:off x="6244780" y="81296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ШАГ 4</a:t>
            </a:r>
          </a:p>
        </p:txBody>
      </p:sp>
    </p:spTree>
    <p:extLst>
      <p:ext uri="{BB962C8B-B14F-4D97-AF65-F5344CB8AC3E}">
        <p14:creationId xmlns:p14="http://schemas.microsoft.com/office/powerpoint/2010/main" val="156135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F42384-414C-49FF-93A4-4DC29B8F6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5" y="447797"/>
            <a:ext cx="5084505" cy="5962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4F8D4-FD64-411D-A93A-21E28576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267" y="1896533"/>
            <a:ext cx="4755307" cy="4552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662329-8D02-44B2-8019-52C53A691165}"/>
              </a:ext>
            </a:extLst>
          </p:cNvPr>
          <p:cNvSpPr/>
          <p:nvPr/>
        </p:nvSpPr>
        <p:spPr>
          <a:xfrm>
            <a:off x="5520267" y="265951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Выбираем Организационно-правовую форму</a:t>
            </a:r>
          </a:p>
          <a:p>
            <a:endParaRPr lang="ru-RU" dirty="0"/>
          </a:p>
          <a:p>
            <a:r>
              <a:rPr lang="ru-RU" dirty="0"/>
              <a:t>Вносим период осуществления трудовой деятельности (от 3-х до 5-ти лет)(в примере указано 3 года 6 месяцев)</a:t>
            </a:r>
          </a:p>
          <a:p>
            <a:r>
              <a:rPr lang="ru-RU" dirty="0"/>
              <a:t>Выбираем условия трудовой деятельности (полный рабочий день)</a:t>
            </a:r>
          </a:p>
          <a:p>
            <a:endParaRPr lang="ru-RU" dirty="0"/>
          </a:p>
          <a:p>
            <a:r>
              <a:rPr lang="ru-RU" dirty="0"/>
              <a:t>При необходимости внести условия изменения места трудоустройства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Вносим условия оплаты труда</a:t>
            </a:r>
          </a:p>
        </p:txBody>
      </p:sp>
    </p:spTree>
    <p:extLst>
      <p:ext uri="{BB962C8B-B14F-4D97-AF65-F5344CB8AC3E}">
        <p14:creationId xmlns:p14="http://schemas.microsoft.com/office/powerpoint/2010/main" val="35486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360C69-43C3-447C-9D51-5EEAD5997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2" y="176502"/>
            <a:ext cx="6536267" cy="65049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733043-D99C-48F4-808D-1133387DB715}"/>
              </a:ext>
            </a:extLst>
          </p:cNvPr>
          <p:cNvSpPr/>
          <p:nvPr/>
        </p:nvSpPr>
        <p:spPr>
          <a:xfrm>
            <a:off x="259644" y="458956"/>
            <a:ext cx="49896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ШАГ 5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Вносим меры материальной поддержки</a:t>
            </a:r>
          </a:p>
          <a:p>
            <a:pPr algn="r"/>
            <a:r>
              <a:rPr lang="ru-RU" dirty="0"/>
              <a:t>Для бакалавриата и специалитета ежемесячная стипендия не ниже гос. академической  стипендии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pPr algn="r"/>
            <a:r>
              <a:rPr lang="ru-RU" dirty="0"/>
              <a:t> Вносим меры социальной поддержки в период трудоустройства и трудовой деятельности</a:t>
            </a:r>
          </a:p>
          <a:p>
            <a:pPr algn="r"/>
            <a:r>
              <a:rPr lang="ru-RU" dirty="0"/>
              <a:t>(при необходимости)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Вносим условия сокращения мер поддержки (при необходимости)</a:t>
            </a:r>
          </a:p>
          <a:p>
            <a:pPr algn="r"/>
            <a:r>
              <a:rPr lang="ru-RU" dirty="0"/>
              <a:t>- Условия сдачи сессии</a:t>
            </a:r>
          </a:p>
          <a:p>
            <a:pPr algn="r"/>
            <a:r>
              <a:rPr lang="ru-RU" dirty="0"/>
              <a:t>               -	Условия прохождения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66054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0775D9-BCEE-4C5B-A19A-D16A9DAE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80" y="234681"/>
            <a:ext cx="6273328" cy="29568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8C9FF9-4BCF-4225-8004-33C35F66F665}"/>
              </a:ext>
            </a:extLst>
          </p:cNvPr>
          <p:cNvSpPr/>
          <p:nvPr/>
        </p:nvSpPr>
        <p:spPr>
          <a:xfrm>
            <a:off x="462844" y="1485458"/>
            <a:ext cx="50348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Заполняем условия возобновления мер поддержки (при необходимости)</a:t>
            </a:r>
          </a:p>
          <a:p>
            <a:pPr algn="r"/>
            <a:r>
              <a:rPr lang="ru-RU" dirty="0"/>
              <a:t>- Условия сдачи сессии</a:t>
            </a:r>
          </a:p>
          <a:p>
            <a:pPr algn="r"/>
            <a:r>
              <a:rPr lang="ru-RU" dirty="0"/>
              <a:t>- Условия прохождения практики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498B3E-CFD9-4A46-9B5E-8F6EAB57C302}"/>
              </a:ext>
            </a:extLst>
          </p:cNvPr>
          <p:cNvSpPr/>
          <p:nvPr/>
        </p:nvSpPr>
        <p:spPr>
          <a:xfrm>
            <a:off x="3459278" y="2822165"/>
            <a:ext cx="2255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Переходим «Далее»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620603-353B-474F-B58E-661830097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04" y="3309820"/>
            <a:ext cx="6216004" cy="344494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21FE2B-B77E-4972-A27C-327298599BB3}"/>
              </a:ext>
            </a:extLst>
          </p:cNvPr>
          <p:cNvSpPr/>
          <p:nvPr/>
        </p:nvSpPr>
        <p:spPr>
          <a:xfrm>
            <a:off x="622535" y="3760997"/>
            <a:ext cx="5034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Вносим условия прохождения практики </a:t>
            </a:r>
          </a:p>
          <a:p>
            <a:pPr algn="r"/>
            <a:r>
              <a:rPr lang="ru-RU" dirty="0"/>
              <a:t>(при необходимости)</a:t>
            </a:r>
          </a:p>
          <a:p>
            <a:pPr algn="r"/>
            <a:r>
              <a:rPr lang="ru-RU" dirty="0"/>
              <a:t>-Производственная</a:t>
            </a:r>
          </a:p>
          <a:p>
            <a:pPr algn="r"/>
            <a:r>
              <a:rPr lang="ru-RU" dirty="0"/>
              <a:t>-Технологическая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Если в период прохождения практики будет</a:t>
            </a:r>
          </a:p>
          <a:p>
            <a:pPr algn="r"/>
            <a:r>
              <a:rPr lang="ru-RU" dirty="0"/>
              <a:t>закреплен наставник – отмечаем галочкой</a:t>
            </a:r>
          </a:p>
        </p:txBody>
      </p:sp>
    </p:spTree>
    <p:extLst>
      <p:ext uri="{BB962C8B-B14F-4D97-AF65-F5344CB8AC3E}">
        <p14:creationId xmlns:p14="http://schemas.microsoft.com/office/powerpoint/2010/main" val="308479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B12FE-6BBA-41D1-8CD4-AF171A6D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89" y="365125"/>
            <a:ext cx="11514667" cy="2976386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Целевое обучение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—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это подготовка будущих поколений специалистов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BFAF0F-5994-4363-AF34-F344874EF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9" y="3341511"/>
            <a:ext cx="11139311" cy="2835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Постановление Правительства Российской Федерации от 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апреля 2024 г. № 555 «О целевом обучении по образовательным программам среднего профессионального и высшего образования»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(вступило в силу с 1 мая 2024 г.)</a:t>
            </a:r>
          </a:p>
        </p:txBody>
      </p:sp>
    </p:spTree>
    <p:extLst>
      <p:ext uri="{BB962C8B-B14F-4D97-AF65-F5344CB8AC3E}">
        <p14:creationId xmlns:p14="http://schemas.microsoft.com/office/powerpoint/2010/main" val="225917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54D06D-9387-4CFC-A621-692D85F2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12" y="1045024"/>
            <a:ext cx="6559865" cy="492599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C12BD6-9BEF-4CAC-9250-9FB24DAA1E09}"/>
              </a:ext>
            </a:extLst>
          </p:cNvPr>
          <p:cNvSpPr/>
          <p:nvPr/>
        </p:nvSpPr>
        <p:spPr>
          <a:xfrm>
            <a:off x="767644" y="2157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Вносим дополнительные условия договора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4F4F7D-3302-4826-9885-9B2D6792D991}"/>
              </a:ext>
            </a:extLst>
          </p:cNvPr>
          <p:cNvSpPr/>
          <p:nvPr/>
        </p:nvSpPr>
        <p:spPr>
          <a:xfrm>
            <a:off x="2504003" y="5366645"/>
            <a:ext cx="262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Сохраняем как черновик</a:t>
            </a:r>
          </a:p>
        </p:txBody>
      </p:sp>
    </p:spTree>
    <p:extLst>
      <p:ext uri="{BB962C8B-B14F-4D97-AF65-F5344CB8AC3E}">
        <p14:creationId xmlns:p14="http://schemas.microsoft.com/office/powerpoint/2010/main" val="1340862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BB888-341F-4493-BA67-A2B8EF09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9" y="408170"/>
            <a:ext cx="11961389" cy="60416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97CD10-6237-46AC-85C0-168D00B43FED}"/>
              </a:ext>
            </a:extLst>
          </p:cNvPr>
          <p:cNvSpPr/>
          <p:nvPr/>
        </p:nvSpPr>
        <p:spPr>
          <a:xfrm>
            <a:off x="5881511" y="2745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ДАЛЕЕ</a:t>
            </a:r>
            <a:r>
              <a:rPr lang="ru-RU" dirty="0"/>
              <a:t> во вкладке «Мои предложения» ищем по № </a:t>
            </a:r>
          </a:p>
          <a:p>
            <a:r>
              <a:rPr lang="ru-RU" dirty="0"/>
              <a:t>свое предложение. </a:t>
            </a:r>
          </a:p>
          <a:p>
            <a:r>
              <a:rPr lang="ru-RU" dirty="0"/>
              <a:t>Проверяем предложение на отсутствие ошибок,</a:t>
            </a:r>
          </a:p>
          <a:p>
            <a:r>
              <a:rPr lang="ru-RU" dirty="0"/>
              <a:t>а также отсутствие противоречий действующему </a:t>
            </a:r>
          </a:p>
          <a:p>
            <a:r>
              <a:rPr lang="ru-RU" dirty="0"/>
              <a:t>законодательству о ЦО.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3CA8E6-953C-4EC2-ABAD-65328C69CE2F}"/>
              </a:ext>
            </a:extLst>
          </p:cNvPr>
          <p:cNvSpPr/>
          <p:nvPr/>
        </p:nvSpPr>
        <p:spPr>
          <a:xfrm>
            <a:off x="214489" y="3429000"/>
            <a:ext cx="51928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Если заявка заполнена корректно  -  отправляем на модерацию</a:t>
            </a:r>
          </a:p>
          <a:p>
            <a:endParaRPr lang="ru-RU" dirty="0"/>
          </a:p>
          <a:p>
            <a:r>
              <a:rPr lang="ru-RU" dirty="0"/>
              <a:t>В случае успешной модерации - предложение заказчика будет опубликовано и доступно на портале </a:t>
            </a:r>
            <a:r>
              <a:rPr lang="ru-RU" b="1" dirty="0"/>
              <a:t>«</a:t>
            </a:r>
            <a:r>
              <a:rPr lang="ru-RU" b="1"/>
              <a:t>Работа России</a:t>
            </a:r>
            <a:r>
              <a:rPr lang="ru-RU" b="1" dirty="0"/>
              <a:t>» </a:t>
            </a:r>
            <a:r>
              <a:rPr lang="ru-RU" dirty="0"/>
              <a:t>всем, кто желает пройти целевое обучение.</a:t>
            </a:r>
          </a:p>
          <a:p>
            <a:r>
              <a:rPr lang="ru-RU" dirty="0"/>
              <a:t>Во вкладке </a:t>
            </a:r>
            <a:r>
              <a:rPr lang="ru-RU" b="1" dirty="0"/>
              <a:t>«История по предложению» </a:t>
            </a:r>
            <a:r>
              <a:rPr lang="ru-RU" dirty="0"/>
              <a:t>будут доступны ознакомления по смене статуса предложения (модерация, опубликовано)</a:t>
            </a:r>
          </a:p>
        </p:txBody>
      </p:sp>
    </p:spTree>
    <p:extLst>
      <p:ext uri="{BB962C8B-B14F-4D97-AF65-F5344CB8AC3E}">
        <p14:creationId xmlns:p14="http://schemas.microsoft.com/office/powerpoint/2010/main" val="73920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C7C849-7AAC-4499-8F08-4E24B3019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СПАСИБО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830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58812-083E-4D3D-A9F2-806C19B55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311"/>
            <a:ext cx="10515600" cy="1298221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ЗАКАЗЧИК ЦЕЛЕВОГО ОБУЧЕНИЯ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организация, в чьих интересах ведется подготовка будущего работника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4266D1-2199-4159-B6A1-ACB07C02D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2404532"/>
            <a:ext cx="10620022" cy="44534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7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РАБОТОДАТЕЛЬ</a:t>
            </a:r>
            <a:r>
              <a:rPr lang="ru-RU" sz="47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7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организация, в которой студент обязан трудиться какое-то время после завершения обучения</a:t>
            </a:r>
          </a:p>
          <a:p>
            <a:pPr marL="0" indent="0">
              <a:buNone/>
            </a:pPr>
            <a:endParaRPr lang="ru-RU" sz="9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47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ГРАЖДАНИН, ЖЕЛАЮЩИЙ ЗАКЛЮЧИТЬ ДОГОВОР О ЦЕЛЕВОМ ОБУЧЕНИИ </a:t>
            </a:r>
            <a:r>
              <a:rPr lang="ru-RU" sz="4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7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абитуриент вуза или колледжа, или студент, будущий сотрудник заказчика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98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E2861-766F-4BEA-8784-72122017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5364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ПРЕДЛОЖЕНИЕ О ЗАКЛЮЧЕНИИ ДОГОВОРА </a:t>
            </a:r>
            <a:b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ЦЕЛЕВОМ ОБУЧЕНИИ -</a:t>
            </a:r>
            <a:b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объявление заказчика на сайте 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«Работа России»,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котором указаны условия обучения и последующего трудоустройства</a:t>
            </a:r>
            <a:br>
              <a:rPr lang="ru-RU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4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ABF75-4294-4EC8-BE91-E1AC2886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365125"/>
            <a:ext cx="11582399" cy="5640564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ЗАЯВКА НА ЗАКЛЮЧЕНИЕ ДОГОВОРА </a:t>
            </a:r>
            <a:b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ЦЕЛЕВОМ ОБУЧЕНИИ -</a:t>
            </a:r>
            <a:b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отклик гражданина на предложение заказчика, размещенное на портале «Работа России»,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(подается в образовательную организацию </a:t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вместе с заявлением о приеме)</a:t>
            </a:r>
          </a:p>
        </p:txBody>
      </p:sp>
    </p:spTree>
    <p:extLst>
      <p:ext uri="{BB962C8B-B14F-4D97-AF65-F5344CB8AC3E}">
        <p14:creationId xmlns:p14="http://schemas.microsoft.com/office/powerpoint/2010/main" val="335721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ABFB4-B05A-4A3A-9FEC-2D3D4A65A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11" y="1196623"/>
            <a:ext cx="11300178" cy="4741333"/>
          </a:xfrm>
        </p:spPr>
        <p:txBody>
          <a:bodyPr>
            <a:normAutofit/>
          </a:bodyPr>
          <a:lstStyle/>
          <a:p>
            <a:r>
              <a:rPr lang="ru-RU" sz="48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ДОГОВОР О ЦЕЛЕВОМ ОБУЧЕНИИ -</a:t>
            </a:r>
            <a:br>
              <a:rPr lang="ru-RU" sz="48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документ, который обязывает гражданина пройти обучение, а заказчика —обеспечить ему рабочее место</a:t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01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62C52-AFC4-475B-A3A1-C508342D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222"/>
            <a:ext cx="10515600" cy="900466"/>
          </a:xfrm>
        </p:spPr>
        <p:txBody>
          <a:bodyPr>
            <a:noAutofit/>
          </a:bodyPr>
          <a:lstStyle/>
          <a:p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Обязанности заказчика и гражданина </a:t>
            </a:r>
            <a:b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 заключении договора </a:t>
            </a:r>
            <a:b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 целевом обучении:</a:t>
            </a:r>
            <a:b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029BB-CDD6-44FA-8C5C-9282C3D4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408851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заказчик обязан оказывать гражданину меры поддержки в период обучения и после окончания обучения трудоустроить его;</a:t>
            </a: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обучающийся обязан освоить образовательную программу и отработать от 3 до 5 лет.</a:t>
            </a:r>
          </a:p>
        </p:txBody>
      </p:sp>
    </p:spTree>
    <p:extLst>
      <p:ext uri="{BB962C8B-B14F-4D97-AF65-F5344CB8AC3E}">
        <p14:creationId xmlns:p14="http://schemas.microsoft.com/office/powerpoint/2010/main" val="351706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985BE-B682-47CC-9097-0F46B966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489"/>
            <a:ext cx="10515600" cy="968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сформировать предложение на сайте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https://trudvsem.ru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приема на места в пределах целевой квоты?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5FD5620-2BAE-4EBD-B1FB-76B16D1F1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892637"/>
              </p:ext>
            </p:extLst>
          </p:nvPr>
        </p:nvGraphicFramePr>
        <p:xfrm>
          <a:off x="838200" y="2178755"/>
          <a:ext cx="10515600" cy="431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361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5BA7C6-4AD4-4A1B-8265-9A526BB70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697" y="914400"/>
            <a:ext cx="7590178" cy="510294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3C78B6-1735-4EF9-9D94-E3CCA2B007C2}"/>
              </a:ext>
            </a:extLst>
          </p:cNvPr>
          <p:cNvSpPr/>
          <p:nvPr/>
        </p:nvSpPr>
        <p:spPr>
          <a:xfrm>
            <a:off x="511277" y="24421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Calibri" panose="020F0502020204030204" pitchFamily="34" charset="0"/>
                <a:cs typeface="Calibri" panose="020F0502020204030204" pitchFamily="34" charset="0"/>
              </a:rPr>
              <a:t>https://trudvsem.ru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переходим по адресу на платформу </a:t>
            </a:r>
          </a:p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«Работа России»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A3BDF07-8A82-449E-B122-339457C22196}"/>
              </a:ext>
            </a:extLst>
          </p:cNvPr>
          <p:cNvSpPr/>
          <p:nvPr/>
        </p:nvSpPr>
        <p:spPr>
          <a:xfrm>
            <a:off x="511277" y="36929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Переходим на вкладку для </a:t>
            </a:r>
          </a:p>
          <a:p>
            <a:r>
              <a:rPr lang="ru-RU" dirty="0"/>
              <a:t>работодателей и регистрируемся </a:t>
            </a:r>
          </a:p>
          <a:p>
            <a:r>
              <a:rPr lang="ru-RU" dirty="0"/>
              <a:t>через портал </a:t>
            </a:r>
            <a:r>
              <a:rPr lang="ru-RU" b="1" dirty="0"/>
              <a:t>«Госуслуги» </a:t>
            </a:r>
          </a:p>
          <a:p>
            <a:r>
              <a:rPr lang="ru-RU" dirty="0"/>
              <a:t>как юридическое лицо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F419E1-5F38-4453-92EE-A8E152F0FD79}"/>
              </a:ext>
            </a:extLst>
          </p:cNvPr>
          <p:cNvSpPr/>
          <p:nvPr/>
        </p:nvSpPr>
        <p:spPr>
          <a:xfrm>
            <a:off x="511277" y="268069"/>
            <a:ext cx="898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Последовательность шагов создания заявки на целевое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745236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489</Words>
  <Application>Microsoft Office PowerPoint</Application>
  <PresentationFormat>Широкоэкранный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ЦЕЛЕВОЕ ОБУЧЕНИЕ </vt:lpstr>
      <vt:lpstr>Целевое обучение — это подготовка будущих поколений специалистов </vt:lpstr>
      <vt:lpstr>ЗАКАЗЧИК ЦЕЛЕВОГО ОБУЧЕНИЯ - организация, в чьих интересах ведется подготовка будущего работника  </vt:lpstr>
      <vt:lpstr>ПРЕДЛОЖЕНИЕ О ЗАКЛЮЧЕНИИ ДОГОВОРА  О ЦЕЛЕВОМ ОБУЧЕНИИ - объявление заказчика на сайте  «Работа России», в котором указаны условия обучения и последующего трудоустройства </vt:lpstr>
      <vt:lpstr>ЗАЯВКА НА ЗАКЛЮЧЕНИЕ ДОГОВОРА  О ЦЕЛЕВОМ ОБУЧЕНИИ - отклик гражданина на предложение заказчика, размещенное на портале «Работа России», (подается в образовательную организацию  вместе с заявлением о приеме)</vt:lpstr>
      <vt:lpstr>ДОГОВОР О ЦЕЛЕВОМ ОБУЧЕНИИ - документ, который обязывает гражданина пройти обучение, а заказчика —обеспечить ему рабочее место </vt:lpstr>
      <vt:lpstr> Обязанности заказчика и гражданина  при заключении договора  о целевом обучении: </vt:lpstr>
      <vt:lpstr>Как сформировать предложение на сайте https://trudvsem.ru для приема на места в пределах целевой квоты?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ЦЕЛЕВОЕ ОБУЧЕНИЕ</dc:title>
  <dc:creator>Марта Сергеевна Тренина</dc:creator>
  <cp:lastModifiedBy>Марта Сергеевна Тренина</cp:lastModifiedBy>
  <cp:revision>18</cp:revision>
  <dcterms:created xsi:type="dcterms:W3CDTF">2025-03-04T01:23:27Z</dcterms:created>
  <dcterms:modified xsi:type="dcterms:W3CDTF">2025-03-06T01:50:01Z</dcterms:modified>
</cp:coreProperties>
</file>